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2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Sora Semi Bold" charset="0"/>
      <p:regular r:id="rId13"/>
    </p:embeddedFont>
    <p:embeddedFont>
      <p:font typeface="Book Antiqua" pitchFamily="18" charset="0"/>
      <p:regular r:id="rId14"/>
      <p:bold r:id="rId15"/>
      <p:italic r:id="rId16"/>
      <p:boldItalic r:id="rId17"/>
    </p:embeddedFont>
    <p:embeddedFont>
      <p:font typeface="Sora Light" charset="0"/>
      <p:regular r:id="rId18"/>
    </p:embeddedFont>
    <p:embeddedFont>
      <p:font typeface="Consolas" pitchFamily="49" charset="0"/>
      <p:regular r:id="rId19"/>
      <p:bold r:id="rId20"/>
      <p:italic r:id="rId21"/>
      <p:boldItalic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Wingdings 2" pitchFamily="18" charset="2"/>
      <p:regular r:id="rId27"/>
    </p:embeddedFont>
    <p:embeddedFont>
      <p:font typeface="Wingdings 3" pitchFamily="18" charset="2"/>
      <p:regular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-584" y="-7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75248" y="1645920"/>
            <a:ext cx="13167360" cy="2194560"/>
          </a:xfrm>
        </p:spPr>
        <p:txBody>
          <a:bodyPr vert="horz" lIns="65311" tIns="0" rIns="65311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69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94560" y="3998038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3110" indent="0" algn="ctr">
              <a:buNone/>
            </a:lvl2pPr>
            <a:lvl3pPr marL="1306220" indent="0" algn="ctr">
              <a:buNone/>
            </a:lvl3pPr>
            <a:lvl4pPr marL="1959331" indent="0" algn="ctr">
              <a:buNone/>
            </a:lvl4pPr>
            <a:lvl5pPr marL="2612441" indent="0" algn="ctr">
              <a:buNone/>
            </a:lvl5pPr>
            <a:lvl6pPr marL="3265551" indent="0" algn="ctr">
              <a:buNone/>
            </a:lvl6pPr>
            <a:lvl7pPr marL="3918661" indent="0" algn="ctr">
              <a:buNone/>
            </a:lvl7pPr>
            <a:lvl8pPr marL="4571771" indent="0" algn="ctr">
              <a:buNone/>
            </a:lvl8pPr>
            <a:lvl9pPr marL="522488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0320" y="731520"/>
            <a:ext cx="11338560" cy="219456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60320" y="3009343"/>
            <a:ext cx="11338560" cy="1811654"/>
          </a:xfrm>
        </p:spPr>
        <p:txBody>
          <a:bodyPr anchor="t"/>
          <a:lstStyle>
            <a:lvl1pPr marL="104498" indent="0" algn="l">
              <a:buNone/>
              <a:defRPr sz="2900">
                <a:solidFill>
                  <a:schemeClr val="tx1"/>
                </a:solidFill>
              </a:defRPr>
            </a:lvl1pPr>
            <a:lvl2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2679680" y="7700011"/>
            <a:ext cx="1219200" cy="438150"/>
          </a:xfrm>
        </p:spPr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37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37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327660"/>
            <a:ext cx="13167360" cy="13716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1520" y="1842135"/>
            <a:ext cx="6464301" cy="901064"/>
          </a:xfrm>
        </p:spPr>
        <p:txBody>
          <a:bodyPr anchor="ctr"/>
          <a:lstStyle>
            <a:lvl1pPr marL="0" indent="0">
              <a:buNone/>
              <a:defRPr sz="3400" b="0" cap="all" baseline="0">
                <a:solidFill>
                  <a:schemeClr val="tx1"/>
                </a:solidFill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7432041" y="1842135"/>
            <a:ext cx="6466840" cy="901064"/>
          </a:xfrm>
        </p:spPr>
        <p:txBody>
          <a:bodyPr anchor="ctr"/>
          <a:lstStyle>
            <a:lvl1pPr marL="0" indent="0">
              <a:buNone/>
              <a:defRPr sz="3400" b="0" cap="all" baseline="0">
                <a:solidFill>
                  <a:schemeClr val="tx1"/>
                </a:solidFill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731520" y="2834640"/>
            <a:ext cx="6464301" cy="451675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7432041" y="2834640"/>
            <a:ext cx="6466840" cy="451675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31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31521" y="1828800"/>
            <a:ext cx="4813301" cy="5522596"/>
          </a:xfrm>
        </p:spPr>
        <p:txBody>
          <a:bodyPr/>
          <a:lstStyle>
            <a:lvl1pPr marL="0" indent="0">
              <a:buNone/>
              <a:defRPr sz="2000"/>
            </a:lvl1pPr>
            <a:lvl2pPr>
              <a:buNone/>
              <a:defRPr sz="1700"/>
            </a:lvl2pPr>
            <a:lvl3pPr>
              <a:buNone/>
              <a:defRPr sz="1400"/>
            </a:lvl3pPr>
            <a:lvl4pPr>
              <a:buNone/>
              <a:defRPr sz="1300"/>
            </a:lvl4pPr>
            <a:lvl5pPr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3700"/>
            </a:lvl1pPr>
            <a:lvl2pPr>
              <a:defRPr sz="3400"/>
            </a:lvl2pPr>
            <a:lvl3pPr>
              <a:defRPr sz="3100"/>
            </a:lvl3pPr>
            <a:lvl4pPr>
              <a:defRPr sz="2900"/>
            </a:lvl4pPr>
            <a:lvl5pPr>
              <a:defRPr sz="2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6080" y="731520"/>
            <a:ext cx="8778240" cy="626746"/>
          </a:xfrm>
        </p:spPr>
        <p:txBody>
          <a:bodyPr lIns="65311" rIns="65311" bIns="0" anchor="b">
            <a:sp3d prstMaterial="softEdge"/>
          </a:bodyPr>
          <a:lstStyle>
            <a:lvl1pPr algn="ctr">
              <a:buNone/>
              <a:defRPr sz="29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26080" y="2198370"/>
            <a:ext cx="8778240" cy="475488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46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926080" y="1400145"/>
            <a:ext cx="8778240" cy="636422"/>
          </a:xfrm>
        </p:spPr>
        <p:txBody>
          <a:bodyPr lIns="65311" tIns="65311" rIns="65311" anchor="t"/>
          <a:lstStyle>
            <a:lvl1pPr marL="0" indent="0" algn="ctr">
              <a:buNone/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22" tIns="65311" rIns="130622" bIns="65311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650992"/>
          </a:xfrm>
          <a:prstGeom prst="rect">
            <a:avLst/>
          </a:prstGeom>
        </p:spPr>
        <p:txBody>
          <a:bodyPr vert="horz" lIns="130622" tIns="65311" rIns="130622" bIns="65311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731520" y="7700011"/>
            <a:ext cx="3413760" cy="438150"/>
          </a:xfrm>
          <a:prstGeom prst="rect">
            <a:avLst/>
          </a:prstGeom>
        </p:spPr>
        <p:txBody>
          <a:bodyPr vert="horz" lIns="130622" tIns="65311" rIns="130622" bIns="65311" anchor="b"/>
          <a:lstStyle>
            <a:lvl1pPr algn="l" eaLnBrk="1" latinLnBrk="0" hangingPunct="1">
              <a:defRPr kumimoji="0" sz="17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1ABA4E-CD72-497B-97AA-7213B3980F60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998720" y="7700011"/>
            <a:ext cx="4632960" cy="438150"/>
          </a:xfrm>
          <a:prstGeom prst="rect">
            <a:avLst/>
          </a:prstGeom>
        </p:spPr>
        <p:txBody>
          <a:bodyPr vert="horz" lIns="130622" tIns="65311" rIns="130622" bIns="65311" anchor="b"/>
          <a:lstStyle>
            <a:lvl1pPr algn="ctr" eaLnBrk="1" latinLnBrk="0" hangingPunct="1">
              <a:defRPr kumimoji="0" sz="17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2679680" y="7700011"/>
            <a:ext cx="1219200" cy="438150"/>
          </a:xfrm>
          <a:prstGeom prst="rect">
            <a:avLst/>
          </a:prstGeom>
        </p:spPr>
        <p:txBody>
          <a:bodyPr vert="horz" lIns="0" tIns="65311" rIns="0" bIns="65311" anchor="b"/>
          <a:lstStyle>
            <a:lvl1pPr algn="r" eaLnBrk="1" latinLnBrk="0" hangingPunct="1">
              <a:defRPr kumimoji="0" sz="17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</p:sldLayoutIdLst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59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83732" indent="-587799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240909" indent="-404928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619713" indent="-326555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1933206" indent="-26124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207512" indent="-26124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2521005" indent="-26124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2808374" indent="-26124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095742" indent="-26124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383111" indent="-26124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-3-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-3-5.svg"/><Relationship Id="rId5" Type="http://schemas.openxmlformats.org/officeDocument/2006/relationships/image" Target="../media/image-3-3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2536508"/>
            <a:ext cx="7627382" cy="2138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Веб-программирование: Основы и Новые Технологии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44709" y="4999553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Погружение в мир создания сайтов: от клиент-серверной архитектуры до базовых элементов HTML и роли цвета в дизайне.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6395" y="745569"/>
            <a:ext cx="5781199" cy="645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Итоги и Рекомендации</a:t>
            </a:r>
            <a:endParaRPr lang="en-US" sz="4050" dirty="0"/>
          </a:p>
        </p:txBody>
      </p:sp>
      <p:sp>
        <p:nvSpPr>
          <p:cNvPr id="3" name="Shape 1"/>
          <p:cNvSpPr/>
          <p:nvPr/>
        </p:nvSpPr>
        <p:spPr>
          <a:xfrm>
            <a:off x="686395" y="1745694"/>
            <a:ext cx="196096" cy="1176814"/>
          </a:xfrm>
          <a:prstGeom prst="roundRect">
            <a:avLst>
              <a:gd name="adj" fmla="val 42009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60013" y="1941790"/>
            <a:ext cx="3512106" cy="322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Фундамент Веб-Разработки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1060013" y="2370892"/>
            <a:ext cx="12883991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Веб-программирование является основой для создания интерактивных и функциональных веб-сайтов.</a:t>
            </a:r>
            <a:endParaRPr lang="en-US" sz="1500" dirty="0"/>
          </a:p>
        </p:txBody>
      </p:sp>
      <p:sp>
        <p:nvSpPr>
          <p:cNvPr id="6" name="Shape 4"/>
          <p:cNvSpPr/>
          <p:nvPr/>
        </p:nvSpPr>
        <p:spPr>
          <a:xfrm>
            <a:off x="980599" y="3100030"/>
            <a:ext cx="196096" cy="1176814"/>
          </a:xfrm>
          <a:prstGeom prst="roundRect">
            <a:avLst>
              <a:gd name="adj" fmla="val 42009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1354217" y="3296126"/>
            <a:ext cx="5054798" cy="322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HTML и Цвет — Ключевые Инструменты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1354217" y="3725227"/>
            <a:ext cx="12589788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HTML определяет структуру, а цвет — эстетику и пользовательский опыт.</a:t>
            </a:r>
            <a:endParaRPr lang="en-US" sz="1500" dirty="0"/>
          </a:p>
        </p:txBody>
      </p:sp>
      <p:sp>
        <p:nvSpPr>
          <p:cNvPr id="9" name="Shape 7"/>
          <p:cNvSpPr/>
          <p:nvPr/>
        </p:nvSpPr>
        <p:spPr>
          <a:xfrm>
            <a:off x="1274802" y="4454366"/>
            <a:ext cx="196096" cy="1176814"/>
          </a:xfrm>
          <a:prstGeom prst="roundRect">
            <a:avLst>
              <a:gd name="adj" fmla="val 42009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648420" y="4650462"/>
            <a:ext cx="2825591" cy="322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Постоянное Обучение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1648420" y="5079563"/>
            <a:ext cx="12295584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Мир веб-технологий быстро меняется. Регулярное изучение новых стандартов и инструментов — залог успеха.</a:t>
            </a:r>
            <a:endParaRPr lang="en-US" sz="1500" dirty="0"/>
          </a:p>
        </p:txBody>
      </p:sp>
      <p:sp>
        <p:nvSpPr>
          <p:cNvPr id="12" name="Shape 10"/>
          <p:cNvSpPr/>
          <p:nvPr/>
        </p:nvSpPr>
        <p:spPr>
          <a:xfrm>
            <a:off x="1569006" y="5808702"/>
            <a:ext cx="196096" cy="1176814"/>
          </a:xfrm>
          <a:prstGeom prst="roundRect">
            <a:avLst>
              <a:gd name="adj" fmla="val 42009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942624" y="6004798"/>
            <a:ext cx="2580680" cy="322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Начните с Простого</a:t>
            </a:r>
            <a:endParaRPr lang="en-US" sz="2000" dirty="0"/>
          </a:p>
        </p:txBody>
      </p:sp>
      <p:sp>
        <p:nvSpPr>
          <p:cNvPr id="14" name="Text 12"/>
          <p:cNvSpPr/>
          <p:nvPr/>
        </p:nvSpPr>
        <p:spPr>
          <a:xfrm>
            <a:off x="1942624" y="6433899"/>
            <a:ext cx="12001381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Практикуйтесь в создании статичных страниц, экспериментируйте с цветами и структурой, чтобы закрепить знания.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686395" y="7185184"/>
            <a:ext cx="13257609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Эти основы помогут вам построить крепкий фундамент для дальнейшего развития в веб-программировании.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4611" y="730687"/>
            <a:ext cx="13241179" cy="1305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Введение в Веб-Программирование и Клиент-Серверную Архитектуру</a:t>
            </a:r>
            <a:endParaRPr lang="en-US" sz="4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11" y="2513409"/>
            <a:ext cx="8437245" cy="478107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23584" y="2881193"/>
            <a:ext cx="4319707" cy="39548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5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Клиент-серверная технология:</a:t>
            </a: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Основа взаимодействия браузера и удаленного сервера.</a:t>
            </a:r>
            <a:endParaRPr lang="en-US" sz="1550" dirty="0"/>
          </a:p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5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WWW (World Wide Web):</a:t>
            </a: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Глобальная сеть взаимосвязанных документов, доступных по всему миру.</a:t>
            </a:r>
            <a:endParaRPr lang="en-US" sz="1550" dirty="0"/>
          </a:p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5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URL (Uniform Resource Locator):</a:t>
            </a: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Универсальный способ определения адреса каждого ресурса в интернете.</a:t>
            </a:r>
            <a:endParaRPr lang="en-US" sz="1550" dirty="0"/>
          </a:p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5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HTTP (HyperText Transfer Protocol):</a:t>
            </a: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Стандартный протокол для передачи гипертекста, по которому обмениваются данными браузер и сервер.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8866" y="937736"/>
            <a:ext cx="7779068" cy="1282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HTML: Язык Гипертекстовой Разметки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6168866" y="2776061"/>
            <a:ext cx="3801785" cy="2316480"/>
          </a:xfrm>
          <a:prstGeom prst="roundRect">
            <a:avLst>
              <a:gd name="adj" fmla="val 4737"/>
            </a:avLst>
          </a:prstGeom>
          <a:solidFill>
            <a:srgbClr val="FFFFFF"/>
          </a:solidFill>
          <a:ln/>
        </p:spPr>
      </p:sp>
      <p:sp>
        <p:nvSpPr>
          <p:cNvPr id="5" name="Shape 2"/>
          <p:cNvSpPr/>
          <p:nvPr/>
        </p:nvSpPr>
        <p:spPr>
          <a:xfrm>
            <a:off x="6168866" y="2753201"/>
            <a:ext cx="3801785" cy="91440"/>
          </a:xfrm>
          <a:prstGeom prst="roundRect">
            <a:avLst>
              <a:gd name="adj" fmla="val 89565"/>
            </a:avLst>
          </a:prstGeom>
          <a:solidFill>
            <a:srgbClr val="DA1B2E"/>
          </a:solidFill>
          <a:ln/>
        </p:spPr>
      </p:sp>
      <p:sp>
        <p:nvSpPr>
          <p:cNvPr id="6" name="Shape 3"/>
          <p:cNvSpPr/>
          <p:nvPr/>
        </p:nvSpPr>
        <p:spPr>
          <a:xfrm>
            <a:off x="7777222" y="2483644"/>
            <a:ext cx="584954" cy="584954"/>
          </a:xfrm>
          <a:prstGeom prst="roundRect">
            <a:avLst>
              <a:gd name="adj" fmla="val 156320"/>
            </a:avLst>
          </a:prstGeom>
          <a:solidFill>
            <a:srgbClr val="DA1B2E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952720" y="2659023"/>
            <a:ext cx="233958" cy="2339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386632" y="3263503"/>
            <a:ext cx="3052048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Структура и Назначение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6386632" y="3689390"/>
            <a:ext cx="3366254" cy="889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HTML определяет содержание и структуру веб-страницы, являясь каркасом любого сайта.</a:t>
            </a:r>
            <a:endParaRPr lang="en-US" sz="1500" dirty="0"/>
          </a:p>
        </p:txBody>
      </p:sp>
      <p:sp>
        <p:nvSpPr>
          <p:cNvPr id="10" name="Shape 6"/>
          <p:cNvSpPr/>
          <p:nvPr/>
        </p:nvSpPr>
        <p:spPr>
          <a:xfrm>
            <a:off x="10146030" y="2776061"/>
            <a:ext cx="3801904" cy="2316480"/>
          </a:xfrm>
          <a:prstGeom prst="roundRect">
            <a:avLst>
              <a:gd name="adj" fmla="val 4737"/>
            </a:avLst>
          </a:prstGeom>
          <a:solidFill>
            <a:srgbClr val="FFFFFF"/>
          </a:solidFill>
          <a:ln/>
        </p:spPr>
      </p:sp>
      <p:sp>
        <p:nvSpPr>
          <p:cNvPr id="11" name="Shape 7"/>
          <p:cNvSpPr/>
          <p:nvPr/>
        </p:nvSpPr>
        <p:spPr>
          <a:xfrm>
            <a:off x="10146030" y="2753201"/>
            <a:ext cx="3801904" cy="91440"/>
          </a:xfrm>
          <a:prstGeom prst="roundRect">
            <a:avLst>
              <a:gd name="adj" fmla="val 89565"/>
            </a:avLst>
          </a:prstGeom>
          <a:solidFill>
            <a:srgbClr val="DA1B2E"/>
          </a:solidFill>
          <a:ln/>
        </p:spPr>
      </p:sp>
      <p:sp>
        <p:nvSpPr>
          <p:cNvPr id="12" name="Shape 8"/>
          <p:cNvSpPr/>
          <p:nvPr/>
        </p:nvSpPr>
        <p:spPr>
          <a:xfrm>
            <a:off x="11754505" y="2483644"/>
            <a:ext cx="584954" cy="584954"/>
          </a:xfrm>
          <a:prstGeom prst="roundRect">
            <a:avLst>
              <a:gd name="adj" fmla="val 156320"/>
            </a:avLst>
          </a:prstGeom>
          <a:solidFill>
            <a:srgbClr val="DA1B2E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930003" y="2659023"/>
            <a:ext cx="233958" cy="23395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0363795" y="3263503"/>
            <a:ext cx="2801183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Роль в Веб-Страницах</a:t>
            </a:r>
            <a:endParaRPr lang="en-US" sz="2000" dirty="0"/>
          </a:p>
        </p:txBody>
      </p:sp>
      <p:sp>
        <p:nvSpPr>
          <p:cNvPr id="15" name="Text 10"/>
          <p:cNvSpPr/>
          <p:nvPr/>
        </p:nvSpPr>
        <p:spPr>
          <a:xfrm>
            <a:off x="10363795" y="3689390"/>
            <a:ext cx="3366373" cy="11853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Он позволяет браузеру правильно интерпретировать и отображать информацию, превращая код в видимый контент.</a:t>
            </a:r>
            <a:endParaRPr lang="en-US" sz="1500" dirty="0"/>
          </a:p>
        </p:txBody>
      </p:sp>
      <p:sp>
        <p:nvSpPr>
          <p:cNvPr id="16" name="Shape 11"/>
          <p:cNvSpPr/>
          <p:nvPr/>
        </p:nvSpPr>
        <p:spPr>
          <a:xfrm>
            <a:off x="6168866" y="5560338"/>
            <a:ext cx="7779068" cy="1731407"/>
          </a:xfrm>
          <a:prstGeom prst="roundRect">
            <a:avLst>
              <a:gd name="adj" fmla="val 6338"/>
            </a:avLst>
          </a:prstGeom>
          <a:solidFill>
            <a:srgbClr val="FFFFFF"/>
          </a:solidFill>
          <a:ln/>
        </p:spPr>
      </p:sp>
      <p:sp>
        <p:nvSpPr>
          <p:cNvPr id="17" name="Shape 12"/>
          <p:cNvSpPr/>
          <p:nvPr/>
        </p:nvSpPr>
        <p:spPr>
          <a:xfrm>
            <a:off x="6168866" y="5537478"/>
            <a:ext cx="7779068" cy="91440"/>
          </a:xfrm>
          <a:prstGeom prst="roundRect">
            <a:avLst>
              <a:gd name="adj" fmla="val 89565"/>
            </a:avLst>
          </a:prstGeom>
          <a:solidFill>
            <a:srgbClr val="DA1B2E"/>
          </a:solidFill>
          <a:ln/>
        </p:spPr>
      </p:sp>
      <p:sp>
        <p:nvSpPr>
          <p:cNvPr id="18" name="Shape 13"/>
          <p:cNvSpPr/>
          <p:nvPr/>
        </p:nvSpPr>
        <p:spPr>
          <a:xfrm>
            <a:off x="9765923" y="5267920"/>
            <a:ext cx="584954" cy="584954"/>
          </a:xfrm>
          <a:prstGeom prst="roundRect">
            <a:avLst>
              <a:gd name="adj" fmla="val 156320"/>
            </a:avLst>
          </a:prstGeom>
          <a:solidFill>
            <a:srgbClr val="DA1B2E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941421" y="5443299"/>
            <a:ext cx="233958" cy="233958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6386632" y="6047780"/>
            <a:ext cx="2565678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Основные Теги</a:t>
            </a:r>
            <a:endParaRPr lang="en-US" sz="2000" dirty="0"/>
          </a:p>
        </p:txBody>
      </p:sp>
      <p:sp>
        <p:nvSpPr>
          <p:cNvPr id="21" name="Text 15"/>
          <p:cNvSpPr/>
          <p:nvPr/>
        </p:nvSpPr>
        <p:spPr>
          <a:xfrm>
            <a:off x="6386632" y="6473666"/>
            <a:ext cx="7343537" cy="600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Включает такие теги, как </a:t>
            </a:r>
            <a:r>
              <a:rPr lang="en-US" sz="1500" dirty="0">
                <a:solidFill>
                  <a:srgbClr val="3B353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&lt;h1&gt;</a:t>
            </a: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для заголовков, </a:t>
            </a:r>
            <a:r>
              <a:rPr lang="en-US" sz="1500" dirty="0">
                <a:solidFill>
                  <a:srgbClr val="3B353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&lt;p&gt;</a:t>
            </a: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для параграфов и </a:t>
            </a:r>
            <a:r>
              <a:rPr lang="en-US" sz="1500" dirty="0">
                <a:solidFill>
                  <a:srgbClr val="3B353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&lt;img&gt;</a:t>
            </a: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для изображений.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58039" y="455176"/>
            <a:ext cx="10316528" cy="530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Статический HTML: Базовая Структура Документа</a:t>
            </a:r>
            <a:endParaRPr lang="en-US" sz="3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342" y="1225748"/>
            <a:ext cx="9535716" cy="59636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783521" y="4076842"/>
            <a:ext cx="1965949" cy="346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4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BODY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6331784" y="6598111"/>
            <a:ext cx="1965950" cy="346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HEAD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9880595" y="4075561"/>
            <a:ext cx="1965950" cy="346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HTML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6331784" y="1469731"/>
            <a:ext cx="1965950" cy="346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DOCTYPE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1458039" y="7324368"/>
            <a:ext cx="11714321" cy="4500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Каждый HTML-документ строится по строгому шаблону, который обеспечивает его корректное отображение в любом браузере. Понимание этих элементов является ключом к созданию правильно структурированных веб-страниц.</a:t>
            </a:r>
            <a:endParaRPr lang="en-US" sz="12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4013" y="858203"/>
            <a:ext cx="7795974" cy="12670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Форматирование Текста в HTML</a:t>
            </a:r>
            <a:endParaRPr lang="en-US" sz="3950" dirty="0"/>
          </a:p>
        </p:txBody>
      </p:sp>
      <p:sp>
        <p:nvSpPr>
          <p:cNvPr id="4" name="Text 1"/>
          <p:cNvSpPr/>
          <p:nvPr/>
        </p:nvSpPr>
        <p:spPr>
          <a:xfrm>
            <a:off x="674013" y="2553057"/>
            <a:ext cx="2534007" cy="31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Теги для Стиля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674013" y="3040856"/>
            <a:ext cx="3663077" cy="1746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5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&lt;b&gt;, &lt;i&gt;, &lt;u&gt;:</a:t>
            </a: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Жирный, курсив, подчеркнутый текст для визуального выделения.</a:t>
            </a:r>
            <a:endParaRPr lang="en-US" sz="1500" dirty="0"/>
          </a:p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5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&lt;strong&gt;, &lt;em&gt;:</a:t>
            </a: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Семантические теги для важного и акцентированного текста.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674013" y="4958087"/>
            <a:ext cx="2534007" cy="31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Создание Списков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74013" y="5445886"/>
            <a:ext cx="3663077" cy="1746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5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&lt;ul&gt; (Unordered List):</a:t>
            </a: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Неупорядоченные списки с маркерами.</a:t>
            </a:r>
            <a:endParaRPr lang="en-US" sz="1500" dirty="0"/>
          </a:p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5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&lt;ol&gt; (Ordered List):</a:t>
            </a: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Упорядоченные списки с нумерацией.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4814530" y="2553057"/>
            <a:ext cx="2609374" cy="31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Важность Семантики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4814530" y="3040856"/>
            <a:ext cx="3663077" cy="1454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Правильный выбор тегов не только улучшает внешний вид, но и повышает доступность, SEO-оптимизацию и понимание структуры документа поисковыми системами.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4814530" y="4649867"/>
            <a:ext cx="3663077" cy="11791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Используйте </a:t>
            </a:r>
            <a:r>
              <a:rPr lang="en-US" sz="1500" dirty="0">
                <a:solidFill>
                  <a:srgbClr val="3B353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&lt;strong&gt;</a:t>
            </a: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для истинной важности, а </a:t>
            </a:r>
            <a:r>
              <a:rPr lang="en-US" sz="1500" dirty="0">
                <a:solidFill>
                  <a:srgbClr val="3B353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&lt;b&gt;</a:t>
            </a: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— лишь для визуального выделения без дополнительного смысла.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907971"/>
            <a:ext cx="11577637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Цвета в Веб-Дизайне: Основные Понятия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2053947"/>
            <a:ext cx="2430542" cy="243054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309" y="475523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Влияние Цвета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58309" y="5241369"/>
            <a:ext cx="4190762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Цвет играет ключевую роль в восприятии сайта, формируя первое впечатление и влияя на эмоции пользователей. Он повышает читабельность и узнаваемость бренда.</a:t>
            </a:r>
            <a:endParaRPr lang="en-US" sz="17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819" y="2053947"/>
            <a:ext cx="2430542" cy="243054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19819" y="475523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Способы Задания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19819" y="5241369"/>
            <a:ext cx="4190762" cy="17564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Цвета можно задавать с помощью ключевых слов (например, </a:t>
            </a:r>
            <a:r>
              <a:rPr lang="en-US" sz="1700" dirty="0">
                <a:solidFill>
                  <a:srgbClr val="3B353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red</a:t>
            </a: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), шестнадцатеричных кодов (</a:t>
            </a:r>
            <a:r>
              <a:rPr lang="en-US" sz="1700" dirty="0">
                <a:solidFill>
                  <a:srgbClr val="3B353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#FF0000</a:t>
            </a: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) или функциональных значений (например, </a:t>
            </a:r>
            <a:r>
              <a:rPr lang="en-US" sz="1700" dirty="0">
                <a:solidFill>
                  <a:srgbClr val="3B353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rgb(255,0,0)</a:t>
            </a: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).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1329" y="2053947"/>
            <a:ext cx="2430542" cy="243054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1329" y="475523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Цветовые Модели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81329" y="5241369"/>
            <a:ext cx="4190762" cy="2080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Основные модели включают </a:t>
            </a:r>
            <a:r>
              <a:rPr lang="en-US" sz="1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RGB</a:t>
            </a: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(красный, зеленый, синий), </a:t>
            </a:r>
            <a:r>
              <a:rPr lang="en-US" sz="1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HEX</a:t>
            </a: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(шестнадцатеричный код) и </a:t>
            </a:r>
            <a:r>
              <a:rPr lang="en-US" sz="1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HSL</a:t>
            </a: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(оттенок, насыщенность, светлота). Каждая имеет свои преимущества в зависимости от задачи.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4247" y="562332"/>
            <a:ext cx="13248918" cy="605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Цветовая Модель RGB: Как Работает и Где Применяется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644247" y="2337792"/>
            <a:ext cx="2422327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Основы RGB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644247" y="2796897"/>
            <a:ext cx="4377690" cy="136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Модель RGB использует смешение трех основных цветов света – красного (Red), зеленого (Green) и синего (Blue) – для воспроизведения широкого спектра цветов на цифровых экранах.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644247" y="4299109"/>
            <a:ext cx="4377690" cy="1362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Каждый канал имеет диапазон значений от </a:t>
            </a:r>
            <a:r>
              <a:rPr lang="en-US" sz="14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0</a:t>
            </a: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(полное отсутствие цвета) до </a:t>
            </a:r>
            <a:r>
              <a:rPr lang="en-US" sz="14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255</a:t>
            </a: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(максимальная интенсивность цвета).</a:t>
            </a:r>
            <a:endParaRPr lang="en-US" sz="1400" dirty="0"/>
          </a:p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Например, </a:t>
            </a:r>
            <a:r>
              <a:rPr lang="en-US" sz="1400" dirty="0">
                <a:solidFill>
                  <a:srgbClr val="3B353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rgb(255, 0, 0)</a:t>
            </a: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создает ярко-красный цвет, а </a:t>
            </a:r>
            <a:r>
              <a:rPr lang="en-US" sz="1400" dirty="0">
                <a:solidFill>
                  <a:srgbClr val="3B353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rgb(0, 0, 0)</a:t>
            </a: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– черный.</a:t>
            </a:r>
            <a:endParaRPr lang="en-US" sz="14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661" y="1578412"/>
            <a:ext cx="8514993" cy="482512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20353" y="6847015"/>
            <a:ext cx="13065800" cy="5598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Альфа-канал (</a:t>
            </a:r>
            <a:r>
              <a:rPr lang="en-US" sz="1400" dirty="0">
                <a:solidFill>
                  <a:srgbClr val="3B353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rgba</a:t>
            </a: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) добавляет возможность контроля прозрачности, где значение от 0 (полностью прозрачный) до 1 (полностью непрозрачный).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644247" y="6671040"/>
            <a:ext cx="22860" cy="911781"/>
          </a:xfrm>
          <a:prstGeom prst="rect">
            <a:avLst/>
          </a:prstGeom>
          <a:solidFill>
            <a:srgbClr val="DA1B2E"/>
          </a:solidFill>
          <a:ln/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013222"/>
            <a:ext cx="131137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Форматы Графических Изображений и Их Особенности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58309" y="2871907"/>
            <a:ext cx="3115985" cy="3407212"/>
          </a:xfrm>
          <a:prstGeom prst="roundRect">
            <a:avLst>
              <a:gd name="adj" fmla="val 2920"/>
            </a:avLst>
          </a:prstGeom>
          <a:solidFill>
            <a:srgbClr val="FFFFFF"/>
          </a:solidFill>
          <a:ln w="30480">
            <a:solidFill>
              <a:srgbClr val="DFB8BC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05364" y="3118961"/>
            <a:ext cx="262187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JPEG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05364" y="3605093"/>
            <a:ext cx="2621875" cy="2426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Идеален для фотографий, поддерживает миллионы цветов, но использует сжатие с потерями, что может ухудшить качество.</a:t>
            </a:r>
            <a:endParaRPr lang="en-US" sz="1700" dirty="0"/>
          </a:p>
        </p:txBody>
      </p:sp>
      <p:sp>
        <p:nvSpPr>
          <p:cNvPr id="6" name="Shape 4"/>
          <p:cNvSpPr/>
          <p:nvPr/>
        </p:nvSpPr>
        <p:spPr>
          <a:xfrm>
            <a:off x="4090868" y="2871907"/>
            <a:ext cx="3115985" cy="3407212"/>
          </a:xfrm>
          <a:prstGeom prst="roundRect">
            <a:avLst>
              <a:gd name="adj" fmla="val 2920"/>
            </a:avLst>
          </a:prstGeom>
          <a:solidFill>
            <a:srgbClr val="FFFFFF"/>
          </a:solidFill>
          <a:ln w="30480">
            <a:solidFill>
              <a:srgbClr val="DFB8BC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337923" y="3118961"/>
            <a:ext cx="262187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PNG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4337923" y="3605093"/>
            <a:ext cx="2621875" cy="2426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Подходит для изображений с прозрачностью и высокой детализацией (логотипы, иконки), использует сжатие без потерь.</a:t>
            </a:r>
            <a:endParaRPr lang="en-US" sz="1700" dirty="0"/>
          </a:p>
        </p:txBody>
      </p:sp>
      <p:sp>
        <p:nvSpPr>
          <p:cNvPr id="9" name="Shape 7"/>
          <p:cNvSpPr/>
          <p:nvPr/>
        </p:nvSpPr>
        <p:spPr>
          <a:xfrm>
            <a:off x="7423428" y="2871907"/>
            <a:ext cx="3115985" cy="3407212"/>
          </a:xfrm>
          <a:prstGeom prst="roundRect">
            <a:avLst>
              <a:gd name="adj" fmla="val 2920"/>
            </a:avLst>
          </a:prstGeom>
          <a:solidFill>
            <a:srgbClr val="FFFFFF"/>
          </a:solidFill>
          <a:ln w="30480">
            <a:solidFill>
              <a:srgbClr val="DFB8BC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670483" y="3118961"/>
            <a:ext cx="262187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GIF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670483" y="3605093"/>
            <a:ext cx="2621875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Используется для простой анимации и изображений с ограниченной палитрой (до 256 цветов).</a:t>
            </a:r>
            <a:endParaRPr lang="en-US" sz="1700" dirty="0"/>
          </a:p>
        </p:txBody>
      </p:sp>
      <p:sp>
        <p:nvSpPr>
          <p:cNvPr id="12" name="Shape 10"/>
          <p:cNvSpPr/>
          <p:nvPr/>
        </p:nvSpPr>
        <p:spPr>
          <a:xfrm>
            <a:off x="10755987" y="2871907"/>
            <a:ext cx="3116104" cy="3407212"/>
          </a:xfrm>
          <a:prstGeom prst="roundRect">
            <a:avLst>
              <a:gd name="adj" fmla="val 2920"/>
            </a:avLst>
          </a:prstGeom>
          <a:solidFill>
            <a:srgbClr val="FFFFFF"/>
          </a:solidFill>
          <a:ln w="30480">
            <a:solidFill>
              <a:srgbClr val="DFB8BC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1003042" y="3118961"/>
            <a:ext cx="262199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SVG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1003042" y="3605093"/>
            <a:ext cx="2621994" cy="2080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Векторный формат, масштабируется без потери качества. Идеален для иконок, графиков и иллюстраций.</a:t>
            </a:r>
            <a:endParaRPr lang="en-US" sz="1700" dirty="0"/>
          </a:p>
        </p:txBody>
      </p:sp>
      <p:sp>
        <p:nvSpPr>
          <p:cNvPr id="15" name="Text 13"/>
          <p:cNvSpPr/>
          <p:nvPr/>
        </p:nvSpPr>
        <p:spPr>
          <a:xfrm>
            <a:off x="758309" y="6522839"/>
            <a:ext cx="131137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Выбор правильного формата изображения напрямую влияет на скорость загрузки страницы и качество визуального контента.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6362" y="1444228"/>
            <a:ext cx="7844076" cy="12218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Веб-Дизайн и Дисплеи: Как Цвета Отображаются на Экране</a:t>
            </a:r>
            <a:endParaRPr lang="en-US" sz="3800" dirty="0"/>
          </a:p>
        </p:txBody>
      </p:sp>
      <p:sp>
        <p:nvSpPr>
          <p:cNvPr id="4" name="Text 1"/>
          <p:cNvSpPr/>
          <p:nvPr/>
        </p:nvSpPr>
        <p:spPr>
          <a:xfrm>
            <a:off x="6136362" y="3063835"/>
            <a:ext cx="2443520" cy="305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Отображение Цвета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6136362" y="3528298"/>
            <a:ext cx="3695581" cy="11034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Цвета могут выглядеть по-разному на различных устройствах и экранах из-за различий в калибровке, цветовом пространстве и настройках дисплея.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6136362" y="4775002"/>
            <a:ext cx="3695581" cy="13793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Использование </a:t>
            </a: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RGB-значений</a:t>
            </a: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обеспечивает наибольшую точность в воспроизведении цветов в веб-среде, так как это нативная модель для большинства дисплеев.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10292477" y="3063835"/>
            <a:ext cx="2613422" cy="305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Практические Советы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10292477" y="3528298"/>
            <a:ext cx="3695581" cy="3035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Выбирайте </a:t>
            </a:r>
            <a:r>
              <a:rPr lang="en-US" sz="145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контрастные</a:t>
            </a: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цветовые пары для текста и фона.</a:t>
            </a:r>
            <a:endParaRPr lang="en-US" sz="1450" dirty="0"/>
          </a:p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Тестируйте дизайн на </a:t>
            </a: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разных устройствах</a:t>
            </a: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(мобильные, планшеты, десктопы).</a:t>
            </a:r>
            <a:endParaRPr lang="en-US" sz="1450" dirty="0"/>
          </a:p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Используйте </a:t>
            </a: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цветовые палитры</a:t>
            </a: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, которые вызывают нужные эмоции и соответствуют бренду.</a:t>
            </a:r>
            <a:endParaRPr lang="en-US" sz="1450" dirty="0"/>
          </a:p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Учитывайте </a:t>
            </a: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доступность</a:t>
            </a: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(цветовая слепота), используя инструменты проверки контрастности.</a:t>
            </a:r>
            <a:endParaRPr lang="en-US" sz="145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</TotalTime>
  <Words>786</Words>
  <Application>Microsoft Office PowerPoint</Application>
  <PresentationFormat>Произвольный</PresentationFormat>
  <Paragraphs>82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2" baseType="lpstr">
      <vt:lpstr>Arial</vt:lpstr>
      <vt:lpstr>Sora Semi Bold</vt:lpstr>
      <vt:lpstr>Book Antiqua</vt:lpstr>
      <vt:lpstr>Sora Light</vt:lpstr>
      <vt:lpstr>Consolas</vt:lpstr>
      <vt:lpstr>Calibri</vt:lpstr>
      <vt:lpstr>Wingdings 2</vt:lpstr>
      <vt:lpstr>Wingdings</vt:lpstr>
      <vt:lpstr>Wingdings 3</vt:lpstr>
      <vt:lpstr>Lucida Sans</vt:lpstr>
      <vt:lpstr>Times New Roman</vt:lpstr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Dinara Sandibek</dc:creator>
  <cp:lastModifiedBy>Dinara Sandibek</cp:lastModifiedBy>
  <cp:revision>2</cp:revision>
  <dcterms:created xsi:type="dcterms:W3CDTF">2026-01-30T09:29:16Z</dcterms:created>
  <dcterms:modified xsi:type="dcterms:W3CDTF">2026-02-01T16:42:06Z</dcterms:modified>
</cp:coreProperties>
</file>